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65" r:id="rId5"/>
    <p:sldId id="262" r:id="rId6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23DA697-C29F-4939-ADB2-081C7E96A2C7}" type="datetimeFigureOut">
              <a:rPr lang="es-PE" smtClean="0"/>
              <a:pPr/>
              <a:t>20/09/2015</a:t>
            </a:fld>
            <a:endParaRPr lang="es-PE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PE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525FF37-D5DA-434F-AA39-E69E18D2DA40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DA697-C29F-4939-ADB2-081C7E96A2C7}" type="datetimeFigureOut">
              <a:rPr lang="es-PE" smtClean="0"/>
              <a:pPr/>
              <a:t>20/09/2015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FF37-D5DA-434F-AA39-E69E18D2DA40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DA697-C29F-4939-ADB2-081C7E96A2C7}" type="datetimeFigureOut">
              <a:rPr lang="es-PE" smtClean="0"/>
              <a:pPr/>
              <a:t>20/09/2015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FF37-D5DA-434F-AA39-E69E18D2DA40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23DA697-C29F-4939-ADB2-081C7E96A2C7}" type="datetimeFigureOut">
              <a:rPr lang="es-PE" smtClean="0"/>
              <a:pPr/>
              <a:t>20/09/2015</a:t>
            </a:fld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525FF37-D5DA-434F-AA39-E69E18D2DA40}" type="slidenum">
              <a:rPr lang="es-PE" smtClean="0"/>
              <a:pPr/>
              <a:t>‹Nº›</a:t>
            </a:fld>
            <a:endParaRPr lang="es-PE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23DA697-C29F-4939-ADB2-081C7E96A2C7}" type="datetimeFigureOut">
              <a:rPr lang="es-PE" smtClean="0"/>
              <a:pPr/>
              <a:t>20/09/2015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PE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525FF37-D5DA-434F-AA39-E69E18D2DA40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DA697-C29F-4939-ADB2-081C7E96A2C7}" type="datetimeFigureOut">
              <a:rPr lang="es-PE" smtClean="0"/>
              <a:pPr/>
              <a:t>20/09/2015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FF37-D5DA-434F-AA39-E69E18D2DA40}" type="slidenum">
              <a:rPr lang="es-PE" smtClean="0"/>
              <a:pPr/>
              <a:t>‹Nº›</a:t>
            </a:fld>
            <a:endParaRPr lang="es-PE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DA697-C29F-4939-ADB2-081C7E96A2C7}" type="datetimeFigureOut">
              <a:rPr lang="es-PE" smtClean="0"/>
              <a:pPr/>
              <a:t>20/09/2015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FF37-D5DA-434F-AA39-E69E18D2DA40}" type="slidenum">
              <a:rPr lang="es-PE" smtClean="0"/>
              <a:pPr/>
              <a:t>‹Nº›</a:t>
            </a:fld>
            <a:endParaRPr lang="es-PE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23DA697-C29F-4939-ADB2-081C7E96A2C7}" type="datetimeFigureOut">
              <a:rPr lang="es-PE" smtClean="0"/>
              <a:pPr/>
              <a:t>20/09/2015</a:t>
            </a:fld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525FF37-D5DA-434F-AA39-E69E18D2DA40}" type="slidenum">
              <a:rPr lang="es-PE" smtClean="0"/>
              <a:pPr/>
              <a:t>‹Nº›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DA697-C29F-4939-ADB2-081C7E96A2C7}" type="datetimeFigureOut">
              <a:rPr lang="es-PE" smtClean="0"/>
              <a:pPr/>
              <a:t>20/09/2015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FF37-D5DA-434F-AA39-E69E18D2DA40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23DA697-C29F-4939-ADB2-081C7E96A2C7}" type="datetimeFigureOut">
              <a:rPr lang="es-PE" smtClean="0"/>
              <a:pPr/>
              <a:t>20/09/2015</a:t>
            </a:fld>
            <a:endParaRPr lang="es-PE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525FF37-D5DA-434F-AA39-E69E18D2DA40}" type="slidenum">
              <a:rPr lang="es-PE" smtClean="0"/>
              <a:pPr/>
              <a:t>‹Nº›</a:t>
            </a:fld>
            <a:endParaRPr lang="es-PE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P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23DA697-C29F-4939-ADB2-081C7E96A2C7}" type="datetimeFigureOut">
              <a:rPr lang="es-PE" smtClean="0"/>
              <a:pPr/>
              <a:t>20/09/2015</a:t>
            </a:fld>
            <a:endParaRPr lang="es-PE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525FF37-D5DA-434F-AA39-E69E18D2DA40}" type="slidenum">
              <a:rPr lang="es-PE" smtClean="0"/>
              <a:pPr/>
              <a:t>‹Nº›</a:t>
            </a:fld>
            <a:endParaRPr lang="es-PE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23DA697-C29F-4939-ADB2-081C7E96A2C7}" type="datetimeFigureOut">
              <a:rPr lang="es-PE" smtClean="0"/>
              <a:pPr/>
              <a:t>20/09/2015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PE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525FF37-D5DA-434F-AA39-E69E18D2DA40}" type="slidenum">
              <a:rPr lang="es-PE" smtClean="0"/>
              <a:pPr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428604"/>
            <a:ext cx="8429684" cy="768148"/>
          </a:xfrm>
        </p:spPr>
        <p:txBody>
          <a:bodyPr>
            <a:noAutofit/>
          </a:bodyPr>
          <a:lstStyle/>
          <a:p>
            <a:pPr algn="ctr"/>
            <a:r>
              <a:rPr lang="es-PE" sz="4400" dirty="0" smtClean="0">
                <a:solidFill>
                  <a:schemeClr val="tx1"/>
                </a:solidFill>
              </a:rPr>
              <a:t>LA REGENTA</a:t>
            </a:r>
            <a:endParaRPr lang="es-PE" sz="4400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35696" y="1484784"/>
            <a:ext cx="7200800" cy="4890138"/>
          </a:xfrm>
        </p:spPr>
        <p:txBody>
          <a:bodyPr>
            <a:normAutofit lnSpcReduction="10000"/>
          </a:bodyPr>
          <a:lstStyle/>
          <a:p>
            <a:r>
              <a:rPr lang="es-PE" sz="3200" dirty="0" smtClean="0">
                <a:solidFill>
                  <a:schemeClr val="tx1"/>
                </a:solidFill>
              </a:rPr>
              <a:t>SESIÓN </a:t>
            </a:r>
            <a:r>
              <a:rPr lang="es-PE" sz="3200" dirty="0" smtClean="0">
                <a:solidFill>
                  <a:schemeClr val="tx1"/>
                </a:solidFill>
              </a:rPr>
              <a:t>7</a:t>
            </a:r>
            <a:endParaRPr lang="es-PE" sz="2000" dirty="0" smtClean="0">
              <a:solidFill>
                <a:schemeClr val="tx1"/>
              </a:solidFill>
            </a:endParaRPr>
          </a:p>
          <a:p>
            <a:r>
              <a:rPr lang="es-PE" sz="2800" dirty="0" smtClean="0">
                <a:solidFill>
                  <a:schemeClr val="tx1"/>
                </a:solidFill>
              </a:rPr>
              <a:t>Sección 1</a:t>
            </a:r>
          </a:p>
          <a:p>
            <a:r>
              <a:rPr lang="es-PE" dirty="0" smtClean="0">
                <a:solidFill>
                  <a:schemeClr val="tx1"/>
                </a:solidFill>
              </a:rPr>
              <a:t>- Contenido 1. </a:t>
            </a:r>
            <a:r>
              <a:rPr lang="es-PE" dirty="0" smtClean="0">
                <a:solidFill>
                  <a:schemeClr val="tx1"/>
                </a:solidFill>
              </a:rPr>
              <a:t>La Regenta, ¿la mujer infiel? (1:10 – 1:16)</a:t>
            </a:r>
            <a:endParaRPr lang="es-PE" dirty="0" smtClean="0">
              <a:solidFill>
                <a:schemeClr val="tx1"/>
              </a:solidFill>
            </a:endParaRPr>
          </a:p>
          <a:p>
            <a:r>
              <a:rPr lang="es-PE" sz="2800" dirty="0" smtClean="0">
                <a:solidFill>
                  <a:schemeClr val="tx1"/>
                </a:solidFill>
              </a:rPr>
              <a:t>- </a:t>
            </a:r>
            <a:r>
              <a:rPr lang="es-PE" sz="2800" dirty="0" smtClean="0">
                <a:solidFill>
                  <a:schemeClr val="tx1"/>
                </a:solidFill>
              </a:rPr>
              <a:t>Actividad 1A (</a:t>
            </a:r>
            <a:r>
              <a:rPr lang="es-PE" sz="2800" dirty="0" smtClean="0">
                <a:solidFill>
                  <a:schemeClr val="tx1"/>
                </a:solidFill>
              </a:rPr>
              <a:t>1:16 </a:t>
            </a:r>
            <a:r>
              <a:rPr lang="es-PE" sz="2800" dirty="0" smtClean="0">
                <a:solidFill>
                  <a:schemeClr val="tx1"/>
                </a:solidFill>
              </a:rPr>
              <a:t>– </a:t>
            </a:r>
            <a:r>
              <a:rPr lang="es-PE" sz="2800" dirty="0" smtClean="0">
                <a:solidFill>
                  <a:schemeClr val="tx1"/>
                </a:solidFill>
              </a:rPr>
              <a:t>1:20)</a:t>
            </a:r>
            <a:endParaRPr lang="es-PE" sz="2800" dirty="0" smtClean="0">
              <a:solidFill>
                <a:schemeClr val="tx1"/>
              </a:solidFill>
            </a:endParaRPr>
          </a:p>
          <a:p>
            <a:r>
              <a:rPr lang="es-PE" sz="2800" dirty="0" smtClean="0">
                <a:solidFill>
                  <a:schemeClr val="tx1"/>
                </a:solidFill>
              </a:rPr>
              <a:t>- Actividad 1B (</a:t>
            </a:r>
            <a:r>
              <a:rPr lang="es-PE" sz="2800" dirty="0" smtClean="0">
                <a:solidFill>
                  <a:schemeClr val="tx1"/>
                </a:solidFill>
              </a:rPr>
              <a:t>1:20 </a:t>
            </a:r>
            <a:r>
              <a:rPr lang="es-PE" sz="2800" dirty="0" smtClean="0">
                <a:solidFill>
                  <a:schemeClr val="tx1"/>
                </a:solidFill>
              </a:rPr>
              <a:t>– </a:t>
            </a:r>
            <a:r>
              <a:rPr lang="es-PE" sz="2800" dirty="0" smtClean="0">
                <a:solidFill>
                  <a:schemeClr val="tx1"/>
                </a:solidFill>
              </a:rPr>
              <a:t>1:25)</a:t>
            </a:r>
            <a:endParaRPr lang="es-PE" sz="2800" dirty="0" smtClean="0">
              <a:solidFill>
                <a:schemeClr val="tx1"/>
              </a:solidFill>
            </a:endParaRPr>
          </a:p>
          <a:p>
            <a:endParaRPr lang="es-PE" sz="2800" dirty="0" smtClean="0">
              <a:solidFill>
                <a:schemeClr val="tx1"/>
              </a:solidFill>
            </a:endParaRPr>
          </a:p>
          <a:p>
            <a:r>
              <a:rPr lang="es-PE" sz="2800" dirty="0" smtClean="0">
                <a:solidFill>
                  <a:schemeClr val="tx1"/>
                </a:solidFill>
              </a:rPr>
              <a:t>Sección 2</a:t>
            </a:r>
          </a:p>
          <a:p>
            <a:r>
              <a:rPr lang="es-PE" sz="2800" dirty="0" smtClean="0">
                <a:solidFill>
                  <a:schemeClr val="tx1"/>
                </a:solidFill>
              </a:rPr>
              <a:t>- Actividad 2 (</a:t>
            </a:r>
            <a:r>
              <a:rPr lang="es-PE" sz="2800" dirty="0" smtClean="0">
                <a:solidFill>
                  <a:schemeClr val="tx1"/>
                </a:solidFill>
              </a:rPr>
              <a:t>1:25 </a:t>
            </a:r>
            <a:r>
              <a:rPr lang="es-PE" sz="2800" dirty="0" smtClean="0">
                <a:solidFill>
                  <a:schemeClr val="tx1"/>
                </a:solidFill>
              </a:rPr>
              <a:t>– </a:t>
            </a:r>
            <a:r>
              <a:rPr lang="es-PE" sz="2800" dirty="0" smtClean="0">
                <a:solidFill>
                  <a:schemeClr val="tx1"/>
                </a:solidFill>
              </a:rPr>
              <a:t>1:29) </a:t>
            </a:r>
            <a:r>
              <a:rPr lang="es-PE" sz="2800" dirty="0" smtClean="0">
                <a:solidFill>
                  <a:srgbClr val="FF0000"/>
                </a:solidFill>
              </a:rPr>
              <a:t>CON OBRA</a:t>
            </a:r>
            <a:endParaRPr lang="es-PE" sz="2800" dirty="0" smtClean="0">
              <a:solidFill>
                <a:srgbClr val="FF0000"/>
              </a:solidFill>
            </a:endParaRPr>
          </a:p>
          <a:p>
            <a:r>
              <a:rPr lang="es-PE" sz="2800" dirty="0" smtClean="0">
                <a:solidFill>
                  <a:schemeClr val="tx1"/>
                </a:solidFill>
              </a:rPr>
              <a:t>- Actividad </a:t>
            </a:r>
            <a:r>
              <a:rPr lang="es-PE" sz="2800" dirty="0">
                <a:solidFill>
                  <a:schemeClr val="tx1"/>
                </a:solidFill>
              </a:rPr>
              <a:t>3</a:t>
            </a:r>
            <a:r>
              <a:rPr lang="es-PE" sz="2800" dirty="0" smtClean="0">
                <a:solidFill>
                  <a:schemeClr val="tx1"/>
                </a:solidFill>
              </a:rPr>
              <a:t> (</a:t>
            </a:r>
            <a:r>
              <a:rPr lang="es-PE" sz="2800" dirty="0" smtClean="0">
                <a:solidFill>
                  <a:schemeClr val="tx1"/>
                </a:solidFill>
              </a:rPr>
              <a:t>1:29 </a:t>
            </a:r>
            <a:r>
              <a:rPr lang="es-PE" sz="2800" dirty="0" smtClean="0">
                <a:solidFill>
                  <a:schemeClr val="tx1"/>
                </a:solidFill>
              </a:rPr>
              <a:t>– </a:t>
            </a:r>
            <a:r>
              <a:rPr lang="es-PE" sz="2800" dirty="0" smtClean="0">
                <a:solidFill>
                  <a:schemeClr val="tx1"/>
                </a:solidFill>
              </a:rPr>
              <a:t>1:35)</a:t>
            </a:r>
            <a:endParaRPr lang="es-PE" sz="2800" dirty="0" smtClean="0">
              <a:solidFill>
                <a:schemeClr val="tx1"/>
              </a:solidFill>
            </a:endParaRPr>
          </a:p>
          <a:p>
            <a:r>
              <a:rPr lang="es-PE" sz="2800" dirty="0" smtClean="0">
                <a:solidFill>
                  <a:schemeClr val="tx1"/>
                </a:solidFill>
              </a:rPr>
              <a:t>- Actividad </a:t>
            </a:r>
            <a:r>
              <a:rPr lang="es-PE" sz="2800" dirty="0" smtClean="0">
                <a:solidFill>
                  <a:schemeClr val="tx1"/>
                </a:solidFill>
              </a:rPr>
              <a:t>4 (</a:t>
            </a:r>
            <a:r>
              <a:rPr lang="es-PE" sz="2800" dirty="0" smtClean="0">
                <a:solidFill>
                  <a:schemeClr val="tx1"/>
                </a:solidFill>
              </a:rPr>
              <a:t>1:35 </a:t>
            </a:r>
            <a:r>
              <a:rPr lang="es-PE" sz="2800" dirty="0" smtClean="0">
                <a:solidFill>
                  <a:schemeClr val="tx1"/>
                </a:solidFill>
              </a:rPr>
              <a:t>– </a:t>
            </a:r>
            <a:r>
              <a:rPr lang="es-PE" sz="2800" dirty="0" smtClean="0">
                <a:solidFill>
                  <a:schemeClr val="tx1"/>
                </a:solidFill>
              </a:rPr>
              <a:t>1:44) </a:t>
            </a:r>
            <a:r>
              <a:rPr lang="es-PE" sz="2800" dirty="0" smtClean="0">
                <a:solidFill>
                  <a:srgbClr val="FF0000"/>
                </a:solidFill>
              </a:rPr>
              <a:t>CON OBRA</a:t>
            </a:r>
          </a:p>
          <a:p>
            <a:endParaRPr lang="es-PE" sz="20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428604"/>
            <a:ext cx="8429684" cy="768148"/>
          </a:xfrm>
        </p:spPr>
        <p:txBody>
          <a:bodyPr>
            <a:noAutofit/>
          </a:bodyPr>
          <a:lstStyle/>
          <a:p>
            <a:pPr algn="ctr"/>
            <a:r>
              <a:rPr lang="es-PE" sz="4400" dirty="0" smtClean="0">
                <a:solidFill>
                  <a:schemeClr val="tx1"/>
                </a:solidFill>
              </a:rPr>
              <a:t>LA REGENTA</a:t>
            </a:r>
            <a:endParaRPr lang="es-PE" sz="4400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35696" y="1484784"/>
            <a:ext cx="7200800" cy="4890138"/>
          </a:xfrm>
        </p:spPr>
        <p:txBody>
          <a:bodyPr>
            <a:normAutofit/>
          </a:bodyPr>
          <a:lstStyle/>
          <a:p>
            <a:r>
              <a:rPr lang="es-PE" sz="4400" dirty="0" smtClean="0">
                <a:solidFill>
                  <a:schemeClr val="tx1"/>
                </a:solidFill>
              </a:rPr>
              <a:t>SESIÓN </a:t>
            </a:r>
            <a:r>
              <a:rPr lang="es-PE" sz="4400" dirty="0" smtClean="0">
                <a:solidFill>
                  <a:schemeClr val="tx1"/>
                </a:solidFill>
              </a:rPr>
              <a:t>7</a:t>
            </a:r>
          </a:p>
          <a:p>
            <a:endParaRPr lang="es-PE" sz="2000" dirty="0" smtClean="0">
              <a:solidFill>
                <a:schemeClr val="tx1"/>
              </a:solidFill>
            </a:endParaRPr>
          </a:p>
          <a:p>
            <a:r>
              <a:rPr lang="es-PE" sz="4000" dirty="0" smtClean="0">
                <a:solidFill>
                  <a:schemeClr val="tx1"/>
                </a:solidFill>
              </a:rPr>
              <a:t>Sección 3</a:t>
            </a:r>
          </a:p>
          <a:p>
            <a:r>
              <a:rPr lang="es-PE" sz="4000" dirty="0" smtClean="0">
                <a:solidFill>
                  <a:schemeClr val="tx1"/>
                </a:solidFill>
              </a:rPr>
              <a:t>- Actividad </a:t>
            </a:r>
            <a:r>
              <a:rPr lang="es-PE" sz="4000" dirty="0" smtClean="0">
                <a:solidFill>
                  <a:schemeClr val="tx1"/>
                </a:solidFill>
              </a:rPr>
              <a:t>5 </a:t>
            </a:r>
            <a:r>
              <a:rPr lang="es-PE" sz="4000" dirty="0" smtClean="0">
                <a:solidFill>
                  <a:schemeClr val="tx1"/>
                </a:solidFill>
              </a:rPr>
              <a:t>(</a:t>
            </a:r>
            <a:r>
              <a:rPr lang="es-PE" sz="4000" dirty="0" smtClean="0">
                <a:solidFill>
                  <a:schemeClr val="tx1"/>
                </a:solidFill>
              </a:rPr>
              <a:t>1:44 </a:t>
            </a:r>
            <a:r>
              <a:rPr lang="es-PE" sz="4000" dirty="0" smtClean="0">
                <a:solidFill>
                  <a:schemeClr val="tx1"/>
                </a:solidFill>
              </a:rPr>
              <a:t>– </a:t>
            </a:r>
            <a:r>
              <a:rPr lang="es-PE" sz="4000" dirty="0" smtClean="0">
                <a:solidFill>
                  <a:schemeClr val="tx1"/>
                </a:solidFill>
              </a:rPr>
              <a:t>1:48)</a:t>
            </a:r>
            <a:endParaRPr lang="es-PE" sz="4000" dirty="0" smtClean="0">
              <a:solidFill>
                <a:schemeClr val="tx1"/>
              </a:solidFill>
            </a:endParaRPr>
          </a:p>
          <a:p>
            <a:endParaRPr lang="es-PE" sz="4000" dirty="0" smtClean="0">
              <a:solidFill>
                <a:schemeClr val="tx1"/>
              </a:solidFill>
            </a:endParaRPr>
          </a:p>
          <a:p>
            <a:r>
              <a:rPr lang="es-PE" sz="4000" dirty="0" smtClean="0">
                <a:solidFill>
                  <a:schemeClr val="tx1"/>
                </a:solidFill>
              </a:rPr>
              <a:t>Sección 4</a:t>
            </a:r>
          </a:p>
          <a:p>
            <a:r>
              <a:rPr lang="es-PE" sz="4000" dirty="0" smtClean="0">
                <a:solidFill>
                  <a:schemeClr val="tx1"/>
                </a:solidFill>
              </a:rPr>
              <a:t>- Actividad </a:t>
            </a:r>
            <a:r>
              <a:rPr lang="es-PE" sz="4000" dirty="0" smtClean="0">
                <a:solidFill>
                  <a:schemeClr val="tx1"/>
                </a:solidFill>
              </a:rPr>
              <a:t>6 </a:t>
            </a:r>
            <a:r>
              <a:rPr lang="es-PE" sz="4000" dirty="0" smtClean="0">
                <a:solidFill>
                  <a:schemeClr val="tx1"/>
                </a:solidFill>
              </a:rPr>
              <a:t>(</a:t>
            </a:r>
            <a:r>
              <a:rPr lang="es-PE" sz="4000" dirty="0" smtClean="0">
                <a:solidFill>
                  <a:schemeClr val="tx1"/>
                </a:solidFill>
              </a:rPr>
              <a:t>1:48 </a:t>
            </a:r>
            <a:r>
              <a:rPr lang="es-PE" sz="4000" dirty="0" smtClean="0">
                <a:solidFill>
                  <a:schemeClr val="tx1"/>
                </a:solidFill>
              </a:rPr>
              <a:t>– </a:t>
            </a:r>
            <a:r>
              <a:rPr lang="es-PE" sz="4000" dirty="0" smtClean="0">
                <a:solidFill>
                  <a:schemeClr val="tx1"/>
                </a:solidFill>
              </a:rPr>
              <a:t>1:50)</a:t>
            </a:r>
            <a:endParaRPr lang="es-PE" sz="4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71103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428604"/>
            <a:ext cx="8429684" cy="768148"/>
          </a:xfrm>
        </p:spPr>
        <p:txBody>
          <a:bodyPr>
            <a:noAutofit/>
          </a:bodyPr>
          <a:lstStyle/>
          <a:p>
            <a:pPr algn="ctr"/>
            <a:r>
              <a:rPr lang="es-PE" sz="4400" dirty="0" smtClean="0">
                <a:solidFill>
                  <a:schemeClr val="tx1"/>
                </a:solidFill>
              </a:rPr>
              <a:t>LA REGENTA</a:t>
            </a:r>
            <a:endParaRPr lang="es-PE" sz="4400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619672" y="1484784"/>
            <a:ext cx="7416824" cy="4890138"/>
          </a:xfrm>
        </p:spPr>
        <p:txBody>
          <a:bodyPr>
            <a:normAutofit lnSpcReduction="10000"/>
          </a:bodyPr>
          <a:lstStyle/>
          <a:p>
            <a:r>
              <a:rPr lang="es-PE" sz="3200" dirty="0" smtClean="0">
                <a:solidFill>
                  <a:schemeClr val="tx1"/>
                </a:solidFill>
              </a:rPr>
              <a:t>SESIÓN </a:t>
            </a:r>
            <a:r>
              <a:rPr lang="es-PE" sz="3200" dirty="0" smtClean="0">
                <a:solidFill>
                  <a:schemeClr val="tx1"/>
                </a:solidFill>
              </a:rPr>
              <a:t>8</a:t>
            </a:r>
          </a:p>
          <a:p>
            <a:endParaRPr lang="es-PE" sz="2000" dirty="0" smtClean="0">
              <a:solidFill>
                <a:schemeClr val="tx1"/>
              </a:solidFill>
            </a:endParaRPr>
          </a:p>
          <a:p>
            <a:r>
              <a:rPr lang="es-PE" sz="2800" dirty="0" smtClean="0">
                <a:solidFill>
                  <a:schemeClr val="tx1"/>
                </a:solidFill>
              </a:rPr>
              <a:t>Sección </a:t>
            </a:r>
            <a:r>
              <a:rPr lang="es-PE" sz="2800" dirty="0">
                <a:solidFill>
                  <a:schemeClr val="tx1"/>
                </a:solidFill>
              </a:rPr>
              <a:t>1</a:t>
            </a:r>
            <a:endParaRPr lang="es-PE" sz="2800" dirty="0" smtClean="0">
              <a:solidFill>
                <a:schemeClr val="tx1"/>
              </a:solidFill>
            </a:endParaRPr>
          </a:p>
          <a:p>
            <a:r>
              <a:rPr lang="es-PE" sz="2800" dirty="0" smtClean="0">
                <a:solidFill>
                  <a:schemeClr val="tx1"/>
                </a:solidFill>
              </a:rPr>
              <a:t>- </a:t>
            </a:r>
            <a:r>
              <a:rPr lang="es-PE" sz="2800" dirty="0" smtClean="0">
                <a:solidFill>
                  <a:schemeClr val="tx1"/>
                </a:solidFill>
              </a:rPr>
              <a:t>Video (1:50 – 1:55)</a:t>
            </a:r>
          </a:p>
          <a:p>
            <a:r>
              <a:rPr lang="es-PE" sz="2800" dirty="0" smtClean="0">
                <a:solidFill>
                  <a:schemeClr val="tx1"/>
                </a:solidFill>
              </a:rPr>
              <a:t>- Actividad 1 </a:t>
            </a:r>
            <a:r>
              <a:rPr lang="es-PE" sz="2800" dirty="0" smtClean="0">
                <a:solidFill>
                  <a:schemeClr val="tx1"/>
                </a:solidFill>
              </a:rPr>
              <a:t>(</a:t>
            </a:r>
            <a:r>
              <a:rPr lang="es-PE" sz="2800" dirty="0" smtClean="0">
                <a:solidFill>
                  <a:schemeClr val="tx1"/>
                </a:solidFill>
              </a:rPr>
              <a:t>1:55 </a:t>
            </a:r>
            <a:r>
              <a:rPr lang="es-PE" sz="2800" dirty="0" smtClean="0">
                <a:solidFill>
                  <a:schemeClr val="tx1"/>
                </a:solidFill>
              </a:rPr>
              <a:t>– </a:t>
            </a:r>
            <a:r>
              <a:rPr lang="es-PE" sz="2800" dirty="0" smtClean="0">
                <a:solidFill>
                  <a:schemeClr val="tx1"/>
                </a:solidFill>
              </a:rPr>
              <a:t>1:59)</a:t>
            </a:r>
          </a:p>
          <a:p>
            <a:endParaRPr lang="es-PE" sz="2800" dirty="0" smtClean="0">
              <a:solidFill>
                <a:schemeClr val="tx1"/>
              </a:solidFill>
            </a:endParaRPr>
          </a:p>
          <a:p>
            <a:r>
              <a:rPr lang="es-PE" sz="2800" dirty="0" smtClean="0">
                <a:solidFill>
                  <a:schemeClr val="tx1"/>
                </a:solidFill>
              </a:rPr>
              <a:t>Sección 2</a:t>
            </a:r>
            <a:endParaRPr lang="es-PE" sz="2800" dirty="0" smtClean="0">
              <a:solidFill>
                <a:schemeClr val="tx1"/>
              </a:solidFill>
            </a:endParaRPr>
          </a:p>
          <a:p>
            <a:r>
              <a:rPr lang="es-PE" sz="2800" dirty="0" smtClean="0">
                <a:solidFill>
                  <a:schemeClr val="tx1"/>
                </a:solidFill>
              </a:rPr>
              <a:t>- </a:t>
            </a:r>
            <a:r>
              <a:rPr lang="es-PE" sz="2800" dirty="0" smtClean="0">
                <a:solidFill>
                  <a:schemeClr val="tx1"/>
                </a:solidFill>
              </a:rPr>
              <a:t>Contenido 2. </a:t>
            </a:r>
            <a:r>
              <a:rPr lang="es-PE" sz="2800" dirty="0" smtClean="0">
                <a:solidFill>
                  <a:schemeClr val="tx1"/>
                </a:solidFill>
              </a:rPr>
              <a:t>Personajes de la    Regenta (1:59 </a:t>
            </a:r>
            <a:r>
              <a:rPr lang="es-PE" sz="2800" dirty="0" smtClean="0">
                <a:solidFill>
                  <a:schemeClr val="tx1"/>
                </a:solidFill>
              </a:rPr>
              <a:t>– </a:t>
            </a:r>
            <a:r>
              <a:rPr lang="es-PE" sz="2800" dirty="0" smtClean="0">
                <a:solidFill>
                  <a:schemeClr val="tx1"/>
                </a:solidFill>
              </a:rPr>
              <a:t>2:05)</a:t>
            </a:r>
            <a:endParaRPr lang="es-PE" sz="2800" dirty="0" smtClean="0">
              <a:solidFill>
                <a:schemeClr val="tx1"/>
              </a:solidFill>
            </a:endParaRPr>
          </a:p>
          <a:p>
            <a:r>
              <a:rPr lang="es-PE" sz="2800" dirty="0" smtClean="0">
                <a:solidFill>
                  <a:schemeClr val="tx1"/>
                </a:solidFill>
              </a:rPr>
              <a:t>- Actividad 2 (</a:t>
            </a:r>
            <a:r>
              <a:rPr lang="es-PE" sz="2800" dirty="0" smtClean="0">
                <a:solidFill>
                  <a:schemeClr val="tx1"/>
                </a:solidFill>
              </a:rPr>
              <a:t>2:05 </a:t>
            </a:r>
            <a:r>
              <a:rPr lang="es-PE" sz="2800" dirty="0" smtClean="0">
                <a:solidFill>
                  <a:schemeClr val="tx1"/>
                </a:solidFill>
              </a:rPr>
              <a:t>– </a:t>
            </a:r>
            <a:r>
              <a:rPr lang="es-PE" sz="2800" dirty="0" smtClean="0">
                <a:solidFill>
                  <a:schemeClr val="tx1"/>
                </a:solidFill>
              </a:rPr>
              <a:t>2:08)</a:t>
            </a:r>
            <a:endParaRPr lang="es-PE" sz="2800" dirty="0" smtClean="0">
              <a:solidFill>
                <a:schemeClr val="tx1"/>
              </a:solidFill>
            </a:endParaRPr>
          </a:p>
          <a:p>
            <a:endParaRPr lang="es-PE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25894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428604"/>
            <a:ext cx="8429684" cy="768148"/>
          </a:xfrm>
        </p:spPr>
        <p:txBody>
          <a:bodyPr>
            <a:noAutofit/>
          </a:bodyPr>
          <a:lstStyle/>
          <a:p>
            <a:pPr algn="ctr"/>
            <a:r>
              <a:rPr lang="es-PE" sz="4400" dirty="0" smtClean="0">
                <a:solidFill>
                  <a:schemeClr val="tx1"/>
                </a:solidFill>
              </a:rPr>
              <a:t>LA REGENTA</a:t>
            </a:r>
            <a:endParaRPr lang="es-PE" sz="4400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619672" y="1484784"/>
            <a:ext cx="7416824" cy="4890138"/>
          </a:xfrm>
        </p:spPr>
        <p:txBody>
          <a:bodyPr>
            <a:normAutofit lnSpcReduction="10000"/>
          </a:bodyPr>
          <a:lstStyle/>
          <a:p>
            <a:r>
              <a:rPr lang="es-PE" sz="3200" dirty="0" smtClean="0">
                <a:solidFill>
                  <a:schemeClr val="tx1"/>
                </a:solidFill>
              </a:rPr>
              <a:t>SESIÓN </a:t>
            </a:r>
            <a:r>
              <a:rPr lang="es-PE" sz="3200" dirty="0" smtClean="0">
                <a:solidFill>
                  <a:schemeClr val="tx1"/>
                </a:solidFill>
              </a:rPr>
              <a:t>5</a:t>
            </a:r>
            <a:endParaRPr lang="es-PE" sz="2000" dirty="0" smtClean="0">
              <a:solidFill>
                <a:schemeClr val="tx1"/>
              </a:solidFill>
            </a:endParaRPr>
          </a:p>
          <a:p>
            <a:r>
              <a:rPr lang="es-PE" sz="2800" dirty="0" smtClean="0">
                <a:solidFill>
                  <a:schemeClr val="tx1"/>
                </a:solidFill>
              </a:rPr>
              <a:t>Sección </a:t>
            </a:r>
            <a:r>
              <a:rPr lang="es-PE" sz="2800" dirty="0" smtClean="0">
                <a:solidFill>
                  <a:schemeClr val="tx1"/>
                </a:solidFill>
              </a:rPr>
              <a:t>3</a:t>
            </a:r>
            <a:endParaRPr lang="es-PE" sz="2800" dirty="0" smtClean="0">
              <a:solidFill>
                <a:schemeClr val="tx1"/>
              </a:solidFill>
            </a:endParaRPr>
          </a:p>
          <a:p>
            <a:r>
              <a:rPr lang="es-PE" sz="2800" dirty="0" smtClean="0">
                <a:solidFill>
                  <a:schemeClr val="tx1"/>
                </a:solidFill>
              </a:rPr>
              <a:t>- Actividad 3 (</a:t>
            </a:r>
            <a:r>
              <a:rPr lang="es-PE" sz="2800" dirty="0" smtClean="0">
                <a:solidFill>
                  <a:schemeClr val="tx1"/>
                </a:solidFill>
              </a:rPr>
              <a:t>2:08 </a:t>
            </a:r>
            <a:r>
              <a:rPr lang="es-PE" sz="2800" dirty="0" smtClean="0">
                <a:solidFill>
                  <a:schemeClr val="tx1"/>
                </a:solidFill>
              </a:rPr>
              <a:t>– </a:t>
            </a:r>
            <a:r>
              <a:rPr lang="es-PE" sz="2800" dirty="0" smtClean="0">
                <a:solidFill>
                  <a:schemeClr val="tx1"/>
                </a:solidFill>
              </a:rPr>
              <a:t>2:12)</a:t>
            </a:r>
            <a:endParaRPr lang="es-PE" sz="2800" dirty="0" smtClean="0">
              <a:solidFill>
                <a:schemeClr val="tx1"/>
              </a:solidFill>
            </a:endParaRPr>
          </a:p>
          <a:p>
            <a:r>
              <a:rPr lang="es-PE" sz="2800" dirty="0" smtClean="0">
                <a:solidFill>
                  <a:schemeClr val="tx1"/>
                </a:solidFill>
              </a:rPr>
              <a:t>- Actividad </a:t>
            </a:r>
            <a:r>
              <a:rPr lang="es-PE" sz="2800" dirty="0" smtClean="0">
                <a:solidFill>
                  <a:schemeClr val="tx1"/>
                </a:solidFill>
              </a:rPr>
              <a:t>4 (</a:t>
            </a:r>
            <a:r>
              <a:rPr lang="es-PE" sz="2800" dirty="0" smtClean="0">
                <a:solidFill>
                  <a:schemeClr val="tx1"/>
                </a:solidFill>
              </a:rPr>
              <a:t>2:12 </a:t>
            </a:r>
            <a:r>
              <a:rPr lang="es-PE" sz="2800" dirty="0" smtClean="0">
                <a:solidFill>
                  <a:schemeClr val="tx1"/>
                </a:solidFill>
              </a:rPr>
              <a:t>– </a:t>
            </a:r>
            <a:r>
              <a:rPr lang="es-PE" sz="2800" dirty="0" smtClean="0">
                <a:solidFill>
                  <a:schemeClr val="tx1"/>
                </a:solidFill>
              </a:rPr>
              <a:t>2:18) </a:t>
            </a:r>
          </a:p>
          <a:p>
            <a:endParaRPr lang="es-PE" sz="2800" dirty="0" smtClean="0">
              <a:solidFill>
                <a:schemeClr val="tx1"/>
              </a:solidFill>
            </a:endParaRPr>
          </a:p>
          <a:p>
            <a:r>
              <a:rPr lang="es-PE" sz="2800" dirty="0" smtClean="0">
                <a:solidFill>
                  <a:schemeClr val="tx1"/>
                </a:solidFill>
              </a:rPr>
              <a:t>Sección 4</a:t>
            </a:r>
          </a:p>
          <a:p>
            <a:r>
              <a:rPr lang="es-PE" sz="2800" dirty="0" smtClean="0">
                <a:solidFill>
                  <a:schemeClr val="tx1"/>
                </a:solidFill>
              </a:rPr>
              <a:t>- Actividad </a:t>
            </a:r>
            <a:r>
              <a:rPr lang="es-PE" sz="2800" dirty="0" smtClean="0">
                <a:solidFill>
                  <a:schemeClr val="tx1"/>
                </a:solidFill>
              </a:rPr>
              <a:t>5 (</a:t>
            </a:r>
            <a:r>
              <a:rPr lang="es-PE" sz="2800" dirty="0" smtClean="0">
                <a:solidFill>
                  <a:schemeClr val="tx1"/>
                </a:solidFill>
              </a:rPr>
              <a:t>2:18 </a:t>
            </a:r>
            <a:r>
              <a:rPr lang="es-PE" sz="2800" dirty="0" smtClean="0">
                <a:solidFill>
                  <a:schemeClr val="tx1"/>
                </a:solidFill>
              </a:rPr>
              <a:t>– </a:t>
            </a:r>
            <a:r>
              <a:rPr lang="es-PE" sz="2800" dirty="0" smtClean="0">
                <a:solidFill>
                  <a:schemeClr val="tx1"/>
                </a:solidFill>
              </a:rPr>
              <a:t>2:28)</a:t>
            </a:r>
          </a:p>
          <a:p>
            <a:endParaRPr lang="es-PE" sz="2800" dirty="0" smtClean="0">
              <a:solidFill>
                <a:schemeClr val="tx1"/>
              </a:solidFill>
            </a:endParaRPr>
          </a:p>
          <a:p>
            <a:r>
              <a:rPr lang="es-PE" sz="2800" dirty="0" smtClean="0">
                <a:solidFill>
                  <a:schemeClr val="tx1"/>
                </a:solidFill>
              </a:rPr>
              <a:t>Sección 5</a:t>
            </a:r>
          </a:p>
          <a:p>
            <a:r>
              <a:rPr lang="es-PE" sz="2800" dirty="0" smtClean="0">
                <a:solidFill>
                  <a:schemeClr val="tx1"/>
                </a:solidFill>
              </a:rPr>
              <a:t>- Actividad 6 (2:28 – 2:32)</a:t>
            </a:r>
            <a:endParaRPr lang="es-PE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71338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428604"/>
            <a:ext cx="8429684" cy="1071570"/>
          </a:xfrm>
        </p:spPr>
        <p:txBody>
          <a:bodyPr>
            <a:noAutofit/>
          </a:bodyPr>
          <a:lstStyle/>
          <a:p>
            <a:pPr algn="ctr"/>
            <a:r>
              <a:rPr lang="es-PE" sz="4400" dirty="0" smtClean="0">
                <a:solidFill>
                  <a:schemeClr val="tx1"/>
                </a:solidFill>
              </a:rPr>
              <a:t>LA REGENTA</a:t>
            </a:r>
            <a:endParaRPr lang="es-PE" sz="4400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35696" y="1857364"/>
            <a:ext cx="6840760" cy="4517558"/>
          </a:xfrm>
        </p:spPr>
        <p:txBody>
          <a:bodyPr>
            <a:normAutofit/>
          </a:bodyPr>
          <a:lstStyle/>
          <a:p>
            <a:pPr algn="ctr"/>
            <a:r>
              <a:rPr lang="es-PE" sz="3200" dirty="0" smtClean="0">
                <a:solidFill>
                  <a:schemeClr val="tx1"/>
                </a:solidFill>
              </a:rPr>
              <a:t>TAREA</a:t>
            </a:r>
          </a:p>
          <a:p>
            <a:endParaRPr lang="es-PE" sz="32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s-PE" sz="3200" b="0" smtClean="0">
                <a:solidFill>
                  <a:schemeClr val="tx1"/>
                </a:solidFill>
              </a:rPr>
              <a:t>Desarrollar </a:t>
            </a:r>
            <a:r>
              <a:rPr lang="es-PE" sz="3200" b="0" dirty="0" smtClean="0">
                <a:solidFill>
                  <a:schemeClr val="tx1"/>
                </a:solidFill>
              </a:rPr>
              <a:t>todas las </a:t>
            </a:r>
            <a:r>
              <a:rPr lang="es-PE" sz="3200" dirty="0" smtClean="0">
                <a:solidFill>
                  <a:schemeClr val="tx1"/>
                </a:solidFill>
              </a:rPr>
              <a:t>ACTIVIDADES </a:t>
            </a:r>
            <a:r>
              <a:rPr lang="es-PE" sz="3200" b="0" dirty="0" smtClean="0">
                <a:solidFill>
                  <a:schemeClr val="tx1"/>
                </a:solidFill>
              </a:rPr>
              <a:t>de la </a:t>
            </a:r>
            <a:r>
              <a:rPr lang="es-PE" sz="3200" smtClean="0">
                <a:solidFill>
                  <a:schemeClr val="tx1"/>
                </a:solidFill>
              </a:rPr>
              <a:t>SESIÓN </a:t>
            </a:r>
            <a:r>
              <a:rPr lang="es-PE" sz="3200" smtClean="0">
                <a:solidFill>
                  <a:schemeClr val="tx1"/>
                </a:solidFill>
              </a:rPr>
              <a:t>9.</a:t>
            </a:r>
            <a:endParaRPr lang="es-PE" sz="3200" dirty="0" smtClean="0">
              <a:solidFill>
                <a:schemeClr val="tx1"/>
              </a:solidFill>
            </a:endParaRPr>
          </a:p>
          <a:p>
            <a:endParaRPr lang="es-PE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43222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73</TotalTime>
  <Words>191</Words>
  <Application>Microsoft Office PowerPoint</Application>
  <PresentationFormat>Presentación en pantalla (4:3)</PresentationFormat>
  <Paragraphs>44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Mirador</vt:lpstr>
      <vt:lpstr>LA REGENTA</vt:lpstr>
      <vt:lpstr>LA REGENTA</vt:lpstr>
      <vt:lpstr>LA REGENTA</vt:lpstr>
      <vt:lpstr>LA REGENTA</vt:lpstr>
      <vt:lpstr>LA REGENTA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pedir de boca</dc:title>
  <dc:creator>a</dc:creator>
  <cp:lastModifiedBy>Luffi</cp:lastModifiedBy>
  <cp:revision>11</cp:revision>
  <dcterms:created xsi:type="dcterms:W3CDTF">2014-04-15T02:14:02Z</dcterms:created>
  <dcterms:modified xsi:type="dcterms:W3CDTF">2015-09-20T21:12:35Z</dcterms:modified>
</cp:coreProperties>
</file>